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Averag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Average-regular.fntdata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6a1feb4a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6a1feb4a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6a1feb4a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6a1feb4a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6a1feb4a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b6a1feb4a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6a1feb4a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6a1feb4a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6a1feb4a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6a1feb4a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6a1feb4a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b6a1feb4a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6a1feb4a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6a1feb4a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6a1feb4a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6a1feb4a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6a1feb4a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6a1feb4a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6a1feb4a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b6a1feb4a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b6a1feb4a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b6a1feb4a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6a1feb4a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6a1feb4a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b6a1feb4a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b6a1feb4a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6a1feb4a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6a1feb4a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3.jpg"/><Relationship Id="rId6" Type="http://schemas.openxmlformats.org/officeDocument/2006/relationships/image" Target="../media/image26.jpg"/><Relationship Id="rId7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29853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Gretagram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721425" y="40132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Partagez vos expériences avec vos amis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425" y="2741925"/>
            <a:ext cx="2985225" cy="806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2999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1226175" y="185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Logique de Données (Merise)</a:t>
            </a:r>
            <a:endParaRPr/>
          </a:p>
        </p:txBody>
      </p:sp>
      <p:pic>
        <p:nvPicPr>
          <p:cNvPr id="331" name="Google Shape;3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850" y="687200"/>
            <a:ext cx="6853549" cy="43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type="title"/>
          </p:nvPr>
        </p:nvSpPr>
        <p:spPr>
          <a:xfrm>
            <a:off x="1268050" y="217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SQL des tables ‘user’ et ‘compte’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(mysql 8.0.25) 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625775" y="1465100"/>
            <a:ext cx="33204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Table: user</a:t>
            </a:r>
            <a:endParaRPr b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#---------------------------------------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user(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id_user Int Auto_increment NOT NULL 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nom Varchar (50) NOT NULL 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prenom Varchar (50) NOT NULL 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email Varchar (50) NOT NULL 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mdp Varchar (50) NOT NULL,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CONSTRAINT user_PK PRIMARY KEY (id_user)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70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)ENGINE=InnoDB;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4785400" y="807200"/>
            <a:ext cx="39390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Table: compte</a:t>
            </a:r>
            <a:endParaRPr b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#-------------------------------------------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compte(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id_compte Int Auto_increment NOT NULL 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description_compte Varchar (50) NOT NULL 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abonnes Int NOT NULL 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abonnements Int NOT NULL 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publications Int NOT NULL 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id_user Int NOT NULL,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CONSTRAINT compte_PK PRIMARY KEY (id_compte),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CONSTRAINT compte_user_FK FOREIGN KEY (id_user) REFERENCES user(id_user)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,CONSTRAINT compte_user_AK UNIQUE (id_user)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840"/>
              </a:lnSpc>
              <a:spcBef>
                <a:spcPts val="1200"/>
              </a:spcBef>
              <a:spcAft>
                <a:spcPts val="700"/>
              </a:spcAft>
              <a:buNone/>
            </a:pPr>
            <a:r>
              <a:rPr lang="fr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)ENGINE=InnoDB;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Développement</a:t>
            </a:r>
            <a:endParaRPr/>
          </a:p>
        </p:txBody>
      </p:sp>
      <p:sp>
        <p:nvSpPr>
          <p:cNvPr id="344" name="Google Shape;344;p28"/>
          <p:cNvSpPr txBox="1"/>
          <p:nvPr>
            <p:ph idx="1" type="subTitle"/>
          </p:nvPr>
        </p:nvSpPr>
        <p:spPr>
          <a:xfrm>
            <a:off x="1363750" y="897850"/>
            <a:ext cx="18537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>
                <a:latin typeface="Montserrat"/>
                <a:ea typeface="Montserrat"/>
                <a:cs typeface="Montserrat"/>
                <a:sym typeface="Montserrat"/>
              </a:rPr>
              <a:t>Architecture MVC</a:t>
            </a:r>
            <a:endParaRPr b="1"/>
          </a:p>
        </p:txBody>
      </p:sp>
      <p:grpSp>
        <p:nvGrpSpPr>
          <p:cNvPr id="345" name="Google Shape;345;p28"/>
          <p:cNvGrpSpPr/>
          <p:nvPr/>
        </p:nvGrpSpPr>
        <p:grpSpPr>
          <a:xfrm>
            <a:off x="1925128" y="1538944"/>
            <a:ext cx="5293752" cy="2973415"/>
            <a:chOff x="3553042" y="1657806"/>
            <a:chExt cx="3461100" cy="2671532"/>
          </a:xfrm>
        </p:grpSpPr>
        <p:sp>
          <p:nvSpPr>
            <p:cNvPr id="346" name="Google Shape;346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4" name="Google Shape;35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450" y="1605000"/>
            <a:ext cx="5117100" cy="21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idx="2" type="title"/>
          </p:nvPr>
        </p:nvSpPr>
        <p:spPr>
          <a:xfrm>
            <a:off x="1297500" y="459509"/>
            <a:ext cx="30057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Front - end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Desktop</a:t>
            </a:r>
            <a:endParaRPr sz="2400"/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4572000" y="81000"/>
            <a:ext cx="4513200" cy="48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&lt;!-- Formulaire de connexion à son compte et également page de retour après déconnexion --&gt;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"container d-flex mt-5 center"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"ResponsiveImg"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"/asset/img/login.png"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"card p-5 responsiveLogin"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"text-center"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"/asset/img/gretagram4.png"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"mt-4 mb-4"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"font-weight: bold; font-size:x-large;"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Connexion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&lt;form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"POST"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"font-weight: bold;"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"card-body"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"form-group"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&lt;label&gt;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E-mail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"email"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"form-control"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"email"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"email"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"Entrez votre email"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"form-group"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&lt;label&gt;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Mot de passe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"password"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"form-control"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"mdp"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"mdp"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"Entrez votre mdp"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&lt;br&gt;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"btn-primary form-control"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Connexion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&lt;br&gt;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Vous n'avez pas de compte?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"Inscription"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Inscrivez-vous.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&lt;/a&gt;&lt;/p&gt;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361" name="Google Shape;361;p29"/>
          <p:cNvGrpSpPr/>
          <p:nvPr/>
        </p:nvGrpSpPr>
        <p:grpSpPr>
          <a:xfrm>
            <a:off x="552092" y="1494567"/>
            <a:ext cx="3586392" cy="3501577"/>
            <a:chOff x="3553042" y="1657806"/>
            <a:chExt cx="3461100" cy="2671532"/>
          </a:xfrm>
        </p:grpSpPr>
        <p:sp>
          <p:nvSpPr>
            <p:cNvPr id="362" name="Google Shape;362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" name="Google Shape;3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13" y="1568250"/>
            <a:ext cx="3452100" cy="25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"/>
          <p:cNvSpPr txBox="1"/>
          <p:nvPr>
            <p:ph idx="2" type="title"/>
          </p:nvPr>
        </p:nvSpPr>
        <p:spPr>
          <a:xfrm>
            <a:off x="1304875" y="34904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Version mobile </a:t>
            </a:r>
            <a:endParaRPr sz="2400"/>
          </a:p>
        </p:txBody>
      </p:sp>
      <p:sp>
        <p:nvSpPr>
          <p:cNvPr id="376" name="Google Shape;376;p30"/>
          <p:cNvSpPr txBox="1"/>
          <p:nvPr>
            <p:ph idx="1" type="body"/>
          </p:nvPr>
        </p:nvSpPr>
        <p:spPr>
          <a:xfrm>
            <a:off x="4681575" y="135800"/>
            <a:ext cx="4307700" cy="48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fr" sz="10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only </a:t>
            </a:r>
            <a:r>
              <a:rPr lang="fr" sz="10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and (</a:t>
            </a:r>
            <a:r>
              <a:rPr lang="fr" sz="1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800px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.ResponsiveImg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1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!important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.RESPHOME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1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!important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.RESPPOST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1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!important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.RESPBURGER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1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block</a:t>
            </a:r>
            <a:r>
              <a:rPr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!important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0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only </a:t>
            </a:r>
            <a:r>
              <a:rPr lang="fr" sz="10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and(</a:t>
            </a:r>
            <a:r>
              <a:rPr lang="fr" sz="1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375px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1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small</a:t>
            </a:r>
            <a:r>
              <a:rPr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!important</a:t>
            </a: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377" name="Google Shape;377;p30"/>
          <p:cNvGrpSpPr/>
          <p:nvPr/>
        </p:nvGrpSpPr>
        <p:grpSpPr>
          <a:xfrm>
            <a:off x="1386739" y="935023"/>
            <a:ext cx="2250262" cy="4100675"/>
            <a:chOff x="3983627" y="1676395"/>
            <a:chExt cx="1449538" cy="2881914"/>
          </a:xfrm>
        </p:grpSpPr>
        <p:sp>
          <p:nvSpPr>
            <p:cNvPr id="378" name="Google Shape;378;p30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1" name="Google Shape;3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900" y="1110825"/>
            <a:ext cx="2246400" cy="34911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"/>
          <p:cNvSpPr txBox="1"/>
          <p:nvPr>
            <p:ph idx="2" type="title"/>
          </p:nvPr>
        </p:nvSpPr>
        <p:spPr>
          <a:xfrm>
            <a:off x="1126425" y="135800"/>
            <a:ext cx="34455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Like dynamique avec Javascript et Jquery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7" name="Google Shape;387;p31"/>
          <p:cNvSpPr txBox="1"/>
          <p:nvPr>
            <p:ph idx="1" type="body"/>
          </p:nvPr>
        </p:nvSpPr>
        <p:spPr>
          <a:xfrm>
            <a:off x="4601450" y="0"/>
            <a:ext cx="45918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ready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//crée un évènement onclick sur le button class open-commentaire et on exécute la fonction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'button.open-commentaire'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//correspond à data-article="$this-&gt;data-article", attribut div commentaire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'article'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//on retire la classe hidden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'.commentaire[data-article="'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'"]'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removeClass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'hidden'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//Nouvel évènement onclick sur le button avec la classe toggle-like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'button.toggle-like'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'article'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//this.data-article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//this.data-text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Je fais une requête post sur l'url /article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"/article"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like: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"true"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//On force une valeur au param like pour entrer dans les cond. !empty ou isset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id_article: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},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5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//si le post est envoyé, on parse les données JSON créés par le controller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/*$output = [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'nb_likes' =&gt; $this-&gt;likeModel-&gt;getNbLikeForArticle($id_article),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'is_liked' =&gt; $is_liked,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];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echo json_encode($output); //retourne la représentation JSON d'une valeur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exit;*/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nb_likes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nb_likes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is_liked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is_liked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//Si "like" n'est pas écrit dans la présentation alors il renverra le data-text vide comme dans article.php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nb_likes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b="1" lang="fr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!= 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?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'.nb_likes[data-article="'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'"]'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nb_likes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fr" sz="5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is_liked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b="1" lang="fr" sz="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'.toggle-like[data-article="'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'"] i'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removeClass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'far'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addClass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'fas'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} </a:t>
            </a:r>
            <a:r>
              <a:rPr b="1" lang="fr" sz="5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fr" sz="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//Détermine si le coeur du like sera plein ou vide en fonction de s'il est déjà liké par l'user</a:t>
            </a:r>
            <a:endParaRPr b="1" sz="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'.toggle-like[data-article="'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'"] i'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removeClass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'fas'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addClass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'far'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}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} </a:t>
            </a:r>
            <a:r>
              <a:rPr b="1" lang="fr" sz="5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fr" sz="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 sz="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}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});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500"/>
          </a:p>
        </p:txBody>
      </p:sp>
      <p:grpSp>
        <p:nvGrpSpPr>
          <p:cNvPr id="388" name="Google Shape;388;p31"/>
          <p:cNvGrpSpPr/>
          <p:nvPr/>
        </p:nvGrpSpPr>
        <p:grpSpPr>
          <a:xfrm>
            <a:off x="1210083" y="742151"/>
            <a:ext cx="2250262" cy="4293763"/>
            <a:chOff x="3983627" y="1676395"/>
            <a:chExt cx="1449538" cy="2881914"/>
          </a:xfrm>
        </p:grpSpPr>
        <p:sp>
          <p:nvSpPr>
            <p:cNvPr id="389" name="Google Shape;389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2" name="Google Shape;3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4813" y="889350"/>
            <a:ext cx="2080800" cy="36873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/>
          <p:nvPr>
            <p:ph idx="2" type="title"/>
          </p:nvPr>
        </p:nvSpPr>
        <p:spPr>
          <a:xfrm>
            <a:off x="1297500" y="459500"/>
            <a:ext cx="38709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Back - end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98" name="Google Shape;398;p32"/>
          <p:cNvSpPr txBox="1"/>
          <p:nvPr>
            <p:ph type="title"/>
          </p:nvPr>
        </p:nvSpPr>
        <p:spPr>
          <a:xfrm>
            <a:off x="1297500" y="1302150"/>
            <a:ext cx="2249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/>
              <a:t>Refactorisation</a:t>
            </a:r>
            <a:endParaRPr i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2"/>
          <p:cNvSpPr txBox="1"/>
          <p:nvPr/>
        </p:nvSpPr>
        <p:spPr>
          <a:xfrm>
            <a:off x="5150750" y="748050"/>
            <a:ext cx="2959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Router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Routes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Render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75" y="2271700"/>
            <a:ext cx="2801000" cy="2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2"/>
          <p:cNvSpPr txBox="1"/>
          <p:nvPr/>
        </p:nvSpPr>
        <p:spPr>
          <a:xfrm>
            <a:off x="4428075" y="4521625"/>
            <a:ext cx="22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latin typeface="Lato"/>
                <a:ea typeface="Lato"/>
                <a:cs typeface="Lato"/>
                <a:sym typeface="Lato"/>
              </a:rPr>
              <a:t>Source: Grafikart.fr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Router</a:t>
            </a:r>
            <a:endParaRPr sz="2400"/>
          </a:p>
        </p:txBody>
      </p:sp>
      <p:sp>
        <p:nvSpPr>
          <p:cNvPr id="407" name="Google Shape;407;p33"/>
          <p:cNvSpPr txBox="1"/>
          <p:nvPr/>
        </p:nvSpPr>
        <p:spPr>
          <a:xfrm>
            <a:off x="5532750" y="2907875"/>
            <a:ext cx="26427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1B21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3"/>
          <p:cNvSpPr txBox="1"/>
          <p:nvPr/>
        </p:nvSpPr>
        <p:spPr>
          <a:xfrm>
            <a:off x="412125" y="1902075"/>
            <a:ext cx="6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Index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412125" y="2375375"/>
            <a:ext cx="41133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fr" sz="1200">
                <a:solidFill>
                  <a:srgbClr val="00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/Initialise le router</a:t>
            </a:r>
            <a:endParaRPr b="1" sz="1200">
              <a:solidFill>
                <a:srgbClr val="00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$router = </a:t>
            </a:r>
            <a:r>
              <a:rPr b="1" lang="fr" sz="1200">
                <a:solidFill>
                  <a:srgbClr val="0000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Router($_GET[</a:t>
            </a:r>
            <a:r>
              <a:rPr b="1" lang="fr" sz="1200">
                <a:solidFill>
                  <a:srgbClr val="A3151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'url'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//include routes</a:t>
            </a:r>
            <a:endParaRPr b="1" sz="1200">
              <a:solidFill>
                <a:srgbClr val="00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$router-&gt;includeRoutes();</a:t>
            </a:r>
            <a:endParaRPr b="1" sz="13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//lance le routeur pour trouver la route</a:t>
            </a:r>
            <a:endParaRPr b="1" sz="1200">
              <a:solidFill>
                <a:srgbClr val="00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$router→run();</a:t>
            </a:r>
            <a:endParaRPr b="1" sz="13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4604575" y="0"/>
            <a:ext cx="3970800" cy="52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360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//Récupère les données en GET</a:t>
            </a:r>
            <a:endParaRPr b="1" sz="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get($path, $callable, $name =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8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return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-&gt;add($path, $callable, $name, 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//Envoie les données en POST</a:t>
            </a:r>
            <a:endParaRPr b="1" sz="8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post($path, $callable, $name =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return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-&gt;add($path, $callable, $name, 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add($path, $callable, $name, $method) {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$route =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Route($path, $callable);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$this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-&gt;routes[$method][] = $route;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if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(is_string($callable) &amp;&amp; $name ===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	$name = $callable;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if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($name) {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-&gt;name = $route;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$route;}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/>
          <p:nvPr>
            <p:ph idx="2" type="title"/>
          </p:nvPr>
        </p:nvSpPr>
        <p:spPr>
          <a:xfrm>
            <a:off x="1329200" y="190015"/>
            <a:ext cx="3005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Lancer le Router pour trouver la route</a:t>
            </a:r>
            <a:endParaRPr sz="1800"/>
          </a:p>
        </p:txBody>
      </p:sp>
      <p:sp>
        <p:nvSpPr>
          <p:cNvPr id="416" name="Google Shape;416;p34"/>
          <p:cNvSpPr txBox="1"/>
          <p:nvPr>
            <p:ph type="title"/>
          </p:nvPr>
        </p:nvSpPr>
        <p:spPr>
          <a:xfrm>
            <a:off x="4572004" y="332850"/>
            <a:ext cx="4572000" cy="41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run()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if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(!isset(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-&gt;routes[$_SERVER[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'REQUEST_METHOD'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]])) 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error_log(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'REQUEST_METHOD does not exist'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-&gt;routes[$_SERVER[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'REQUEST_METHOD'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]] as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$route) 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($route-&gt;match(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-&gt;url)) 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$route-&gt;call();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error_log(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'No matching routes for '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-&gt;url);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-&gt;render-&gt;renderErrorNotFound();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17" name="Google Shape;417;p34"/>
          <p:cNvSpPr txBox="1"/>
          <p:nvPr>
            <p:ph idx="1" type="body"/>
          </p:nvPr>
        </p:nvSpPr>
        <p:spPr>
          <a:xfrm>
            <a:off x="95100" y="1634975"/>
            <a:ext cx="4476900" cy="30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Exemple de routes:</a:t>
            </a:r>
            <a:endParaRPr b="1" sz="14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8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public function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includeRoutes()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//Route login pour se connecter</a:t>
            </a:r>
            <a:endParaRPr b="1" sz="1200">
              <a:solidFill>
                <a:srgbClr val="00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8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-&gt;get(</a:t>
            </a:r>
            <a:r>
              <a:rPr b="1" lang="fr" sz="1200">
                <a:solidFill>
                  <a:srgbClr val="FF000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1200">
                <a:solidFill>
                  <a:srgbClr val="FF000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'User#seConnecter'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8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-&gt;post(</a:t>
            </a:r>
            <a:r>
              <a:rPr b="1" lang="fr" sz="1200">
                <a:solidFill>
                  <a:srgbClr val="FF000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fr" sz="1200">
                <a:solidFill>
                  <a:srgbClr val="FF000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'User#seConnecter'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7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/>
          <p:nvPr>
            <p:ph idx="2" type="title"/>
          </p:nvPr>
        </p:nvSpPr>
        <p:spPr>
          <a:xfrm>
            <a:off x="1329200" y="190015"/>
            <a:ext cx="30057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Fichier Routes pour alléger et supporter le Router</a:t>
            </a:r>
            <a:endParaRPr sz="1800"/>
          </a:p>
        </p:txBody>
      </p:sp>
      <p:sp>
        <p:nvSpPr>
          <p:cNvPr id="423" name="Google Shape;423;p35"/>
          <p:cNvSpPr txBox="1"/>
          <p:nvPr>
            <p:ph type="title"/>
          </p:nvPr>
        </p:nvSpPr>
        <p:spPr>
          <a:xfrm>
            <a:off x="4572004" y="332850"/>
            <a:ext cx="4572000" cy="4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call()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(is_string(</a:t>
            </a: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-&gt;callable)) {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$params = explode(</a:t>
            </a:r>
            <a:r>
              <a:rPr b="1" lang="f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'#'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-&gt;callable);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$controller = $params[</a:t>
            </a:r>
            <a:r>
              <a:rPr b="1" lang="f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. </a:t>
            </a:r>
            <a:r>
              <a:rPr b="1" lang="f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"Controller"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$controller = </a:t>
            </a: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$controller();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call_user_func_array([$controller, $params[</a:t>
            </a:r>
            <a:r>
              <a:rPr b="1" lang="f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]], </a:t>
            </a: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-&gt;matches);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call_user_func_array(</a:t>
            </a: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-&gt;callable, </a:t>
            </a: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-&gt;matches);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4" name="Google Shape;424;p35"/>
          <p:cNvSpPr txBox="1"/>
          <p:nvPr>
            <p:ph idx="1" type="body"/>
          </p:nvPr>
        </p:nvSpPr>
        <p:spPr>
          <a:xfrm>
            <a:off x="95100" y="1634975"/>
            <a:ext cx="44769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Réécriture du callable pour obtenir:</a:t>
            </a:r>
            <a:endParaRPr b="1" sz="1200">
              <a:solidFill>
                <a:srgbClr val="00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8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1200">
                <a:solidFill>
                  <a:srgbClr val="008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-&gt;post(</a:t>
            </a:r>
            <a:r>
              <a:rPr b="1" lang="fr" sz="1200">
                <a:solidFill>
                  <a:srgbClr val="FF000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1200">
                <a:solidFill>
                  <a:srgbClr val="FF000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'User#seConnecter'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Au lieu de :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8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-&gt;post(</a:t>
            </a:r>
            <a:r>
              <a:rPr b="1" lang="fr" sz="1200">
                <a:solidFill>
                  <a:srgbClr val="FF000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fr" sz="1200">
                <a:solidFill>
                  <a:srgbClr val="FF000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200">
              <a:solidFill>
                <a:srgbClr val="FF000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$user = new UserController;</a:t>
            </a:r>
            <a:endParaRPr b="1" sz="1200">
              <a:solidFill>
                <a:srgbClr val="FF000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$user-&gt;seConnecter(); </a:t>
            </a:r>
            <a:endParaRPr b="1" sz="1200">
              <a:solidFill>
                <a:srgbClr val="FF000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7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DES MATIÈRES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4686225" y="2039100"/>
            <a:ext cx="2808600" cy="29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Refacto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Patron de conception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Sécurité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Aperçu du site &amp; Démo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Remerciements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133800" y="2064600"/>
            <a:ext cx="32688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du stage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 Projet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 outils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Maquettage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Conception base de donnée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 Développement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Architecture MVC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>
            <p:ph idx="2" type="title"/>
          </p:nvPr>
        </p:nvSpPr>
        <p:spPr>
          <a:xfrm>
            <a:off x="1329200" y="190015"/>
            <a:ext cx="3005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Render pour renvoyer les bonnes vues</a:t>
            </a:r>
            <a:endParaRPr sz="1800"/>
          </a:p>
        </p:txBody>
      </p:sp>
      <p:sp>
        <p:nvSpPr>
          <p:cNvPr id="430" name="Google Shape;430;p36"/>
          <p:cNvSpPr txBox="1"/>
          <p:nvPr>
            <p:ph type="title"/>
          </p:nvPr>
        </p:nvSpPr>
        <p:spPr>
          <a:xfrm>
            <a:off x="4520454" y="80975"/>
            <a:ext cx="4572000" cy="4897500"/>
          </a:xfrm>
          <a:prstGeom prst="rect">
            <a:avLst/>
          </a:prstGeom>
        </p:spPr>
        <p:txBody>
          <a:bodyPr anchorCtr="0" anchor="t" bIns="91425" lIns="91425" spcFirstLastPara="1" rIns="91425" wrap="square" tIns="180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renderContent($template, $datas)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ob_start();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include(</a:t>
            </a:r>
            <a:r>
              <a:rPr b="1" lang="f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'view/header.php'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include(</a:t>
            </a:r>
            <a:r>
              <a:rPr b="1" lang="f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'view/'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 $template);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include(</a:t>
            </a:r>
            <a:r>
              <a:rPr b="1" lang="f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'view/footer.php'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-&gt;content = ob_get_contents();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ob_end_clean();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-&gt;showPage();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showPage()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-&gt;content;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	</a:t>
            </a:r>
            <a:endParaRPr b="1" sz="10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1" name="Google Shape;431;p36"/>
          <p:cNvSpPr txBox="1"/>
          <p:nvPr>
            <p:ph idx="1" type="body"/>
          </p:nvPr>
        </p:nvSpPr>
        <p:spPr>
          <a:xfrm>
            <a:off x="95100" y="1634975"/>
            <a:ext cx="44769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Pourquoi utiliser ob_start()</a:t>
            </a:r>
            <a:endParaRPr b="1" sz="13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Cette fonction met en tampon (ouvre la bufferisation) côté serveur le contenu jusqu’à ce qu’on soit prêt à l’afficher,ce qui veut dire qu’on peut sauvegarder des fonctions qui normalement afficheraient du contenu et les stocker dans des variables.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Utile par exemple lorsqu’on veut un menu plus dynamique, on peut apporter des changements au header à partir d’une vue quelconque.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ob_get_content()</a:t>
            </a:r>
            <a:r>
              <a:rPr b="1" lang="fr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servira à retourner le contenu.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ob_end_clean</a:t>
            </a:r>
            <a:r>
              <a:rPr b="1" lang="fr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nettoie le tampon et stoppe la bufferisation.</a:t>
            </a:r>
            <a:endParaRPr b="1" sz="7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>
            <p:ph idx="2" type="title"/>
          </p:nvPr>
        </p:nvSpPr>
        <p:spPr>
          <a:xfrm>
            <a:off x="1297500" y="459500"/>
            <a:ext cx="4688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Patrons de conception et Helpers</a:t>
            </a:r>
            <a:endParaRPr sz="2400"/>
          </a:p>
        </p:txBody>
      </p:sp>
      <p:sp>
        <p:nvSpPr>
          <p:cNvPr id="437" name="Google Shape;437;p37"/>
          <p:cNvSpPr txBox="1"/>
          <p:nvPr>
            <p:ph type="title"/>
          </p:nvPr>
        </p:nvSpPr>
        <p:spPr>
          <a:xfrm>
            <a:off x="4965625" y="127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Façades (structure)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Singleton (Création)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Helpers</a:t>
            </a:r>
            <a:endParaRPr/>
          </a:p>
        </p:txBody>
      </p:sp>
      <p:sp>
        <p:nvSpPr>
          <p:cNvPr id="438" name="Google Shape;438;p37"/>
          <p:cNvSpPr txBox="1"/>
          <p:nvPr>
            <p:ph idx="1" type="body"/>
          </p:nvPr>
        </p:nvSpPr>
        <p:spPr>
          <a:xfrm>
            <a:off x="3920175" y="4611800"/>
            <a:ext cx="16089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fr" sz="1000"/>
              <a:t>Source : refactoring.guru</a:t>
            </a:r>
            <a:endParaRPr b="1" i="1"/>
          </a:p>
        </p:txBody>
      </p:sp>
      <p:pic>
        <p:nvPicPr>
          <p:cNvPr id="439" name="Google Shape;4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325" y="1737525"/>
            <a:ext cx="3234275" cy="328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Façades</a:t>
            </a:r>
            <a:endParaRPr sz="2400"/>
          </a:p>
        </p:txBody>
      </p:sp>
      <p:sp>
        <p:nvSpPr>
          <p:cNvPr id="445" name="Google Shape;445;p38"/>
          <p:cNvSpPr txBox="1"/>
          <p:nvPr>
            <p:ph type="title"/>
          </p:nvPr>
        </p:nvSpPr>
        <p:spPr>
          <a:xfrm>
            <a:off x="346353" y="1674525"/>
            <a:ext cx="3820800" cy="32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façade est un patron structurel procurant une interface offrant un accès simplifié à un code plus complexe.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Une façade est composée d’un ensemble de méthode statique disponible partout dans le code. </a:t>
            </a:r>
            <a:endParaRPr/>
          </a:p>
        </p:txBody>
      </p:sp>
      <p:sp>
        <p:nvSpPr>
          <p:cNvPr id="446" name="Google Shape;446;p38"/>
          <p:cNvSpPr txBox="1"/>
          <p:nvPr>
            <p:ph idx="1" type="body"/>
          </p:nvPr>
        </p:nvSpPr>
        <p:spPr>
          <a:xfrm>
            <a:off x="4572000" y="73625"/>
            <a:ext cx="4542600" cy="5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SessionFacade</a:t>
            </a:r>
            <a:endParaRPr b="1" sz="850">
              <a:solidFill>
                <a:srgbClr val="267F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setUserSession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$_SESSION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'user'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getUserSession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$_SESSION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'user'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getUserName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getUserSession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()[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'nom'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getUserPrenom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getUserSession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()[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'prenom'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Singleton</a:t>
            </a:r>
            <a:endParaRPr sz="2400"/>
          </a:p>
        </p:txBody>
      </p:sp>
      <p:sp>
        <p:nvSpPr>
          <p:cNvPr id="452" name="Google Shape;452;p39"/>
          <p:cNvSpPr txBox="1"/>
          <p:nvPr>
            <p:ph type="title"/>
          </p:nvPr>
        </p:nvSpPr>
        <p:spPr>
          <a:xfrm>
            <a:off x="346353" y="1674525"/>
            <a:ext cx="3820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Singleton est un patron de création qui garantit que </a:t>
            </a:r>
            <a:r>
              <a:rPr lang="fr"/>
              <a:t>l'instanciation</a:t>
            </a:r>
            <a:r>
              <a:rPr lang="fr"/>
              <a:t> d’une classe n’existe qu’en un seul exemplaire tout en fournissant un point d’accès globale à cette instance.</a:t>
            </a:r>
            <a:endParaRPr/>
          </a:p>
        </p:txBody>
      </p:sp>
      <p:sp>
        <p:nvSpPr>
          <p:cNvPr id="453" name="Google Shape;453;p39"/>
          <p:cNvSpPr txBox="1"/>
          <p:nvPr>
            <p:ph idx="1" type="body"/>
          </p:nvPr>
        </p:nvSpPr>
        <p:spPr>
          <a:xfrm>
            <a:off x="4572000" y="0"/>
            <a:ext cx="4542600" cy="4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Bdd</a:t>
            </a:r>
            <a:endParaRPr b="1" sz="850">
              <a:solidFill>
                <a:srgbClr val="267F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$bdd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Connexion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 </a:t>
            </a: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//Si n'est pas connecté alors il se connectera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$bdd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===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$bdd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PDO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"mysql:host="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$_ENV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'DB_HOST'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. 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";dbname="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$_ENV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'DB_NAME'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$_ENV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'DB_DATABASE'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$_ENV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'DB_PASSWORD'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PDO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::MYSQL_ATTR_INIT_COMMAND =&gt; 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"SET NAMES utf8"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$bdd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$bdd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'erreur de connexion à la bdd &lt;br&gt; $e'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//Si déjà connecté alors il reprendra cette connexion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$bdd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6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Helpers</a:t>
            </a:r>
            <a:endParaRPr sz="2400"/>
          </a:p>
        </p:txBody>
      </p:sp>
      <p:sp>
        <p:nvSpPr>
          <p:cNvPr id="459" name="Google Shape;459;p40"/>
          <p:cNvSpPr txBox="1"/>
          <p:nvPr>
            <p:ph type="title"/>
          </p:nvPr>
        </p:nvSpPr>
        <p:spPr>
          <a:xfrm>
            <a:off x="258028" y="1396800"/>
            <a:ext cx="3879600" cy="3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Les Helpers permettent de garder au même endroit des méthodes </a:t>
            </a:r>
            <a:r>
              <a:rPr lang="fr" sz="1500"/>
              <a:t>nécessaires</a:t>
            </a:r>
            <a:r>
              <a:rPr lang="fr" sz="1500"/>
              <a:t> partout dans le code comme la vérification des données envoyées/reçu, les regex </a:t>
            </a:r>
            <a:r>
              <a:rPr lang="fr" sz="1500"/>
              <a:t>d'inscription</a:t>
            </a:r>
            <a:r>
              <a:rPr lang="fr" sz="1500"/>
              <a:t> etc...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Exemple ci-contre : ValidatorHelper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500"/>
              <a:t>Ils peuvent aussi servir d’objet à la création de balises déjà formatées, par exemple dans le cas de formulaire à générer des inputs sans avoir à </a:t>
            </a:r>
            <a:r>
              <a:rPr lang="fr" sz="1500"/>
              <a:t>écrire</a:t>
            </a:r>
            <a:r>
              <a:rPr lang="fr" sz="1500"/>
              <a:t> du HTML.  </a:t>
            </a:r>
            <a:endParaRPr sz="1500"/>
          </a:p>
        </p:txBody>
      </p:sp>
      <p:sp>
        <p:nvSpPr>
          <p:cNvPr id="460" name="Google Shape;460;p40"/>
          <p:cNvSpPr txBox="1"/>
          <p:nvPr>
            <p:ph idx="1" type="body"/>
          </p:nvPr>
        </p:nvSpPr>
        <p:spPr>
          <a:xfrm>
            <a:off x="4572000" y="47450"/>
            <a:ext cx="4572000" cy="5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getValue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$key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$default_value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$typeOfValue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//protection injection sql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$key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|| !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is_string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$key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$value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isset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$key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 ||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isset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$_GET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$key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])) 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          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$value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isset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$key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 ?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$key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: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$_GET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$key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CONDITION TERNAIRE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if (isset($_POST[$key])) {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return $_POST[$key];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 else {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return $_GET[$key];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}*/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(!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isset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$value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$value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$default_value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is_integer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$typeOfValue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$value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$value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/>
          <p:nvPr>
            <p:ph idx="2" type="title"/>
          </p:nvPr>
        </p:nvSpPr>
        <p:spPr>
          <a:xfrm>
            <a:off x="1297500" y="459500"/>
            <a:ext cx="4688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APIs</a:t>
            </a:r>
            <a:endParaRPr sz="2400"/>
          </a:p>
        </p:txBody>
      </p:sp>
      <p:pic>
        <p:nvPicPr>
          <p:cNvPr id="466" name="Google Shape;4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5" y="3565075"/>
            <a:ext cx="2147290" cy="14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951" y="3763926"/>
            <a:ext cx="2677750" cy="107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3700" y="966875"/>
            <a:ext cx="5780951" cy="24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4318" y="3599400"/>
            <a:ext cx="1362807" cy="14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CURL</a:t>
            </a:r>
            <a:endParaRPr sz="2400"/>
          </a:p>
        </p:txBody>
      </p:sp>
      <p:sp>
        <p:nvSpPr>
          <p:cNvPr id="475" name="Google Shape;475;p42"/>
          <p:cNvSpPr txBox="1"/>
          <p:nvPr>
            <p:ph type="title"/>
          </p:nvPr>
        </p:nvSpPr>
        <p:spPr>
          <a:xfrm>
            <a:off x="250653" y="1461025"/>
            <a:ext cx="3879600" cy="3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Les Helpers permettent de garder au même endroit des méthodes nécessaires partout dans le code comme la vérification des données envoyées/reçu, les regex d'inscription etc...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Exemple ci-contre : ValidatorHelper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500"/>
              <a:t>Ils peuvent aussi servir d’objet à la création de balises déjà formatées, par exemple dans le cas de formulaire à générer des inputs sans avoir à écrire du HTML.  </a:t>
            </a:r>
            <a:endParaRPr sz="1500"/>
          </a:p>
        </p:txBody>
      </p:sp>
      <p:sp>
        <p:nvSpPr>
          <p:cNvPr id="476" name="Google Shape;476;p42"/>
          <p:cNvSpPr txBox="1"/>
          <p:nvPr>
            <p:ph idx="1" type="body"/>
          </p:nvPr>
        </p:nvSpPr>
        <p:spPr>
          <a:xfrm>
            <a:off x="4572000" y="47450"/>
            <a:ext cx="4572000" cy="51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InstagramService</a:t>
            </a:r>
            <a:endParaRPr b="1" sz="750">
              <a:solidFill>
                <a:srgbClr val="267F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$url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'https://graph.instagram.com/'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getMedias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$params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'me/media?fields=id,caption,media_type,media_url,username,timestamp'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//Posts du compte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$access_token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'&amp;access_token='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$_ENV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'T_INSTAGRAM'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$url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$params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$access_token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$curl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curl_init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//Initialise la session CURL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curl_setopt_array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$curl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//Définit les options de transfert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CURLOPT_URL =&gt;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$url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CURLOPT_RETURNTRANSFER =&gt;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CURLOPT_MAXREDIRS =&gt; </a:t>
            </a:r>
            <a:r>
              <a:rPr b="1" lang="fr" sz="7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CURLOPT_TIMEOUT =&gt; </a:t>
            </a:r>
            <a:r>
              <a:rPr b="1" lang="fr" sz="7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//Délai attente connexion serveur-0 infini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CURLOPT_FOLLOWLOCATION =&gt;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-1 infinie,0 none, 20 conseillé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CURLOPT_HTTP_VERSION =&gt; CURL_HTTP_VERSION_1_1,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CURLOPT_CUSTOMREQUEST =&gt; 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//type de requête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));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$response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curl_exec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$curl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Exécute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 session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curl_close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$curl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//Met fin à la session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json_decode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$response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//true pour renvoyer sous forme de tableau associatif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5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/>
          <p:nvPr>
            <p:ph type="title"/>
          </p:nvPr>
        </p:nvSpPr>
        <p:spPr>
          <a:xfrm>
            <a:off x="1297500" y="393750"/>
            <a:ext cx="18963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Composer</a:t>
            </a:r>
            <a:endParaRPr/>
          </a:p>
        </p:txBody>
      </p:sp>
      <p:pic>
        <p:nvPicPr>
          <p:cNvPr id="482" name="Google Shape;4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975" y="854975"/>
            <a:ext cx="4058800" cy="40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3"/>
          <p:cNvSpPr txBox="1"/>
          <p:nvPr/>
        </p:nvSpPr>
        <p:spPr>
          <a:xfrm>
            <a:off x="927250" y="2028875"/>
            <a:ext cx="330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PHP-CS-FIXER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AUTOLOAD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f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DOTENV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/>
          <p:nvPr>
            <p:ph type="title"/>
          </p:nvPr>
        </p:nvSpPr>
        <p:spPr>
          <a:xfrm>
            <a:off x="1160650" y="5453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Sécurité</a:t>
            </a:r>
            <a:endParaRPr/>
          </a:p>
        </p:txBody>
      </p:sp>
      <p:sp>
        <p:nvSpPr>
          <p:cNvPr id="489" name="Google Shape;489;p44"/>
          <p:cNvSpPr txBox="1"/>
          <p:nvPr>
            <p:ph idx="1" type="body"/>
          </p:nvPr>
        </p:nvSpPr>
        <p:spPr>
          <a:xfrm>
            <a:off x="380250" y="1650100"/>
            <a:ext cx="3359700" cy="28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Arial"/>
                <a:ea typeface="Arial"/>
                <a:cs typeface="Arial"/>
                <a:sym typeface="Arial"/>
              </a:rPr>
              <a:t>Front - end 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latin typeface="Arial"/>
                <a:ea typeface="Arial"/>
                <a:cs typeface="Arial"/>
                <a:sym typeface="Arial"/>
              </a:rPr>
              <a:t>Feature en cours de développement 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latin typeface="Arial"/>
                <a:ea typeface="Arial"/>
                <a:cs typeface="Arial"/>
                <a:sym typeface="Arial"/>
              </a:rPr>
              <a:t>Plug-in Jquery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latin typeface="Arial"/>
                <a:ea typeface="Arial"/>
                <a:cs typeface="Arial"/>
                <a:sym typeface="Arial"/>
              </a:rPr>
              <a:t>Test des champs avec HTML5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4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91" name="Google Shape;491;p4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9" name="Google Shape;499;p4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4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502" name="Google Shape;502;p4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6" name="Google Shape;506;p44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4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509" name="Google Shape;509;p4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13" name="Google Shape;513;p4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14" name="Google Shape;514;p4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4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516" name="Google Shape;516;p4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4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521" name="Google Shape;521;p4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2" name="Google Shape;522;p4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23" name="Google Shape;523;p4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25" name="Google Shape;525;p44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26" name="Google Shape;526;p4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527" name="Google Shape;527;p4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5" name="Google Shape;535;p44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Sécurité back -end</a:t>
            </a:r>
            <a:endParaRPr sz="2300"/>
          </a:p>
        </p:txBody>
      </p:sp>
      <p:sp>
        <p:nvSpPr>
          <p:cNvPr id="541" name="Google Shape;541;p45"/>
          <p:cNvSpPr txBox="1"/>
          <p:nvPr>
            <p:ph type="title"/>
          </p:nvPr>
        </p:nvSpPr>
        <p:spPr>
          <a:xfrm>
            <a:off x="250653" y="1461025"/>
            <a:ext cx="3879600" cy="16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Requêtes SQL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500"/>
              <a:t>Les requêtes SQL envoyant des données par l’utilisateur doivent être préparées et </a:t>
            </a:r>
            <a:r>
              <a:rPr lang="fr" sz="1500"/>
              <a:t>exécutées</a:t>
            </a:r>
            <a:r>
              <a:rPr lang="fr" sz="1500"/>
              <a:t> afin d’éviter les attaques de type Injections SQL</a:t>
            </a:r>
            <a:endParaRPr sz="1500"/>
          </a:p>
        </p:txBody>
      </p:sp>
      <p:sp>
        <p:nvSpPr>
          <p:cNvPr id="542" name="Google Shape;542;p45"/>
          <p:cNvSpPr txBox="1"/>
          <p:nvPr>
            <p:ph idx="1" type="body"/>
          </p:nvPr>
        </p:nvSpPr>
        <p:spPr>
          <a:xfrm>
            <a:off x="4572000" y="47450"/>
            <a:ext cx="4572000" cy="44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/**</a:t>
            </a:r>
            <a:endParaRPr b="1"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* inscription crée un nouvel user en BDD</a:t>
            </a:r>
            <a:endParaRPr b="1"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*</a:t>
            </a:r>
            <a:endParaRPr b="1"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*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@param</a:t>
            </a: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$nom</a:t>
            </a:r>
            <a:endParaRPr b="1"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*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@param</a:t>
            </a: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$prenom</a:t>
            </a:r>
            <a:endParaRPr b="1"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*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@param</a:t>
            </a: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$email</a:t>
            </a:r>
            <a:endParaRPr b="1"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*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@param</a:t>
            </a: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$mdp</a:t>
            </a:r>
            <a:endParaRPr b="1"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b="1"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inscription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$nom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$prenom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$email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$mdp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$sql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b="1" lang="fr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b="1" lang="fr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user(nom,prenom,email,mdp)</a:t>
            </a:r>
            <a:endParaRPr b="1"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b="1" lang="fr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(:nom,:prenom,:email,:mdp)'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$profil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bdd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prepare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$sql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$profil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execute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":nom"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=&gt; 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$nom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":prenom"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=&gt; 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$prenom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":email"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=&gt; 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$email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":mdp"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=&gt; </a:t>
            </a:r>
            <a:r>
              <a:rPr b="1" lang="fr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$mdp</a:t>
            </a:r>
            <a:endParaRPr b="1" sz="105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]);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5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23875" y="224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stage</a:t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2942025" y="1307850"/>
            <a:ext cx="2816700" cy="3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Guillaume Argiles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Perpignan (66)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fr" sz="1000"/>
              <a:t>ga-creation.fr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fr" sz="1000"/>
              <a:t>Développeur full stack depuis 9 ans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fr" sz="1000"/>
              <a:t>Actuellement développeur de plug-in chez Prestashop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Jean Christophe Lamy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Île de France (93)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fr" sz="1000"/>
              <a:t>Ex sportif de haut niveau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fr" sz="1000"/>
              <a:t>Manager en restauration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fr" sz="1000"/>
              <a:t>Passionné de programmation</a:t>
            </a:r>
            <a:endParaRPr sz="1000"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400" y="1302963"/>
            <a:ext cx="1575625" cy="15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400" y="2975500"/>
            <a:ext cx="1575623" cy="185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/>
          <p:nvPr/>
        </p:nvSpPr>
        <p:spPr>
          <a:xfrm>
            <a:off x="6069525" y="2167725"/>
            <a:ext cx="27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Réseaux social de partage photos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61975" y="1752225"/>
            <a:ext cx="97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Maître de stage</a:t>
            </a:r>
            <a:endParaRPr b="1"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90475" y="3673775"/>
            <a:ext cx="91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Stagiaire</a:t>
            </a:r>
            <a:endParaRPr b="1"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6608850" y="1752225"/>
            <a:ext cx="177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projet de stage</a:t>
            </a:r>
            <a:endParaRPr b="1"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0" name="Google Shape;250;p19"/>
          <p:cNvGrpSpPr/>
          <p:nvPr/>
        </p:nvGrpSpPr>
        <p:grpSpPr>
          <a:xfrm>
            <a:off x="5714900" y="2567926"/>
            <a:ext cx="3399839" cy="1776301"/>
            <a:chOff x="3553042" y="1657806"/>
            <a:chExt cx="3461100" cy="2671532"/>
          </a:xfrm>
        </p:grpSpPr>
        <p:sp>
          <p:nvSpPr>
            <p:cNvPr id="251" name="Google Shape;251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9" name="Google Shape;25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375" y="2615925"/>
            <a:ext cx="3324900" cy="12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Sécurité back - end</a:t>
            </a:r>
            <a:endParaRPr sz="2300"/>
          </a:p>
        </p:txBody>
      </p:sp>
      <p:sp>
        <p:nvSpPr>
          <p:cNvPr id="548" name="Google Shape;548;p46"/>
          <p:cNvSpPr txBox="1"/>
          <p:nvPr>
            <p:ph type="title"/>
          </p:nvPr>
        </p:nvSpPr>
        <p:spPr>
          <a:xfrm>
            <a:off x="250653" y="1461025"/>
            <a:ext cx="3879600" cy="29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Expression régulière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Les regex sont un excellent moyen de protéger les inputs des différents formulaires, notamment celui de l’inscription.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500"/>
              <a:t>Une regex est une chaîne de caractère qui selon une syntaxe précise décrit quelle sont l’ensemble des chaînes de caractères possibles. </a:t>
            </a:r>
            <a:endParaRPr sz="1500"/>
          </a:p>
        </p:txBody>
      </p:sp>
      <p:sp>
        <p:nvSpPr>
          <p:cNvPr id="549" name="Google Shape;549;p46"/>
          <p:cNvSpPr txBox="1"/>
          <p:nvPr>
            <p:ph idx="1" type="body"/>
          </p:nvPr>
        </p:nvSpPr>
        <p:spPr>
          <a:xfrm>
            <a:off x="4572000" y="47450"/>
            <a:ext cx="4572000" cy="43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verfNomPrenom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$valeur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$test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preg_match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"#^[a-zA-Z._-\é\è\ê\' ]{2,50}$#"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$valeur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true ou false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$test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$valeur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true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verfEmail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$valeur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preg_match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"#^[a-z0-9._-]{2,50}+@[a-z0-9._-]{2,50}\.[a-z]{2,5}$#"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$valeur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$valeur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fr" sz="8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true</a:t>
            </a:r>
            <a:endParaRPr b="1" sz="8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8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Sécurité back - end</a:t>
            </a:r>
            <a:endParaRPr sz="2400"/>
          </a:p>
        </p:txBody>
      </p:sp>
      <p:sp>
        <p:nvSpPr>
          <p:cNvPr id="555" name="Google Shape;555;p47"/>
          <p:cNvSpPr txBox="1"/>
          <p:nvPr>
            <p:ph type="title"/>
          </p:nvPr>
        </p:nvSpPr>
        <p:spPr>
          <a:xfrm>
            <a:off x="250653" y="1461025"/>
            <a:ext cx="3879600" cy="29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Téléchargement de fichier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Laisser l’utilisateur uploader des fichiers dans sa BDD expose le site et ses autres utilisateurs à un risque conséquent.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500"/>
              <a:t>Le meilleur moyen de se protéger est de vérifier l’extension du fichier, son type mime, mais aussi de changer son nom.</a:t>
            </a:r>
            <a:endParaRPr sz="1500"/>
          </a:p>
        </p:txBody>
      </p:sp>
      <p:sp>
        <p:nvSpPr>
          <p:cNvPr id="556" name="Google Shape;556;p47"/>
          <p:cNvSpPr txBox="1"/>
          <p:nvPr>
            <p:ph idx="1" type="body"/>
          </p:nvPr>
        </p:nvSpPr>
        <p:spPr>
          <a:xfrm>
            <a:off x="4572000" y="47450"/>
            <a:ext cx="4572000" cy="51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upload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$media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$nomFichier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$_FILES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$media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$extensionExplosee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explode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"."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$nomFichier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$extension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$extensionExplosee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//remove extension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$fichierSansExtension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str_replace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$extension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$nomFichier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$sanitizedNomFichier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sanitize_file_name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$fichierSansExtension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/Supprime les espaces et caractère spéciaux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$fichierTmp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$_FILES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$media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"tmp_name"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je teste l'extension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si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différent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 "true" donc "false" entre dans la condition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isset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'newAccount'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])) {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(!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extensionFichier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$extension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error_log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"Type image refusée"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//je teste le contenu avec mime_content_type($FILES[$][temp])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(!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typeContenuFichier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$fichierTmp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error_log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"Type image refusée"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$fichierFinal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"uploads/"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$sanitizedNomFichier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$extension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move_uploaded_file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$fichierTmp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$fichierFinal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$fichierFinal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5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Sécurité back - end</a:t>
            </a:r>
            <a:endParaRPr sz="2400"/>
          </a:p>
        </p:txBody>
      </p:sp>
      <p:sp>
        <p:nvSpPr>
          <p:cNvPr id="562" name="Google Shape;562;p48"/>
          <p:cNvSpPr txBox="1"/>
          <p:nvPr>
            <p:ph type="title"/>
          </p:nvPr>
        </p:nvSpPr>
        <p:spPr>
          <a:xfrm>
            <a:off x="250653" y="1461025"/>
            <a:ext cx="3879600" cy="3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Protection des mots de passe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Une des régles les plus importante de la RGPD est la protections des données utilisateur et il est pour donc impératif de les rendre le plus dur possible à déchiffrer.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500"/>
              <a:t>Le hachage est à ce jour la meilleurs méthode. Php possède même une méthode qui combine hachage et salt afin de protéger au mieux le mot de passe.</a:t>
            </a:r>
            <a:endParaRPr sz="1500"/>
          </a:p>
        </p:txBody>
      </p:sp>
      <p:sp>
        <p:nvSpPr>
          <p:cNvPr id="563" name="Google Shape;563;p48"/>
          <p:cNvSpPr txBox="1"/>
          <p:nvPr>
            <p:ph idx="1" type="body"/>
          </p:nvPr>
        </p:nvSpPr>
        <p:spPr>
          <a:xfrm>
            <a:off x="4572000" y="1004550"/>
            <a:ext cx="4572000" cy="29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Comment hacher le mot de passe: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isset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'inscription'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])) { 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$mdp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password_hash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validatorHelper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getValue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"mdp"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 PASSWORD_DEFAULT);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7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//hashage du mdp pour sécuriser en BDD</a:t>
            </a:r>
            <a:endParaRPr b="1" sz="7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Comment permettre la connexion utilisateur : </a:t>
            </a:r>
            <a:endParaRPr sz="95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password_verify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validatorHelper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getValue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'mdp'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$profil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'mdp'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])) {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7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SessionFacade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setUserSession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$profil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7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$this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1" lang="fr" sz="7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redirectTo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7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'Profil'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fr" sz="7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r>
              <a:rPr b="1" lang="fr" sz="7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/>
        </p:nvSpPr>
        <p:spPr>
          <a:xfrm>
            <a:off x="1987775" y="230575"/>
            <a:ext cx="536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Démonstration du site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650" y="877070"/>
            <a:ext cx="2623452" cy="266773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2999" fadeDir="5400012" kx="0" rotWithShape="0" algn="bl" stPos="0" sy="-100000" ky="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0"/>
          <p:cNvSpPr txBox="1"/>
          <p:nvPr/>
        </p:nvSpPr>
        <p:spPr>
          <a:xfrm>
            <a:off x="1953263" y="523825"/>
            <a:ext cx="536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Remerciements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5" name="Google Shape;5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300" y="1648225"/>
            <a:ext cx="2985225" cy="806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2999" fadeDir="5400012" kx="0" rotWithShape="0" algn="bl" stPos="0" sy="-100000" ky="0"/>
          </a:effectLst>
        </p:spPr>
      </p:pic>
      <p:sp>
        <p:nvSpPr>
          <p:cNvPr id="576" name="Google Shape;576;p50"/>
          <p:cNvSpPr txBox="1"/>
          <p:nvPr/>
        </p:nvSpPr>
        <p:spPr>
          <a:xfrm>
            <a:off x="7581300" y="4472725"/>
            <a:ext cx="152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08/09/2021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TP DWWM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type="title"/>
          </p:nvPr>
        </p:nvSpPr>
        <p:spPr>
          <a:xfrm>
            <a:off x="1297500" y="393750"/>
            <a:ext cx="1613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projet</a:t>
            </a:r>
            <a:endParaRPr/>
          </a:p>
        </p:txBody>
      </p:sp>
      <p:sp>
        <p:nvSpPr>
          <p:cNvPr id="265" name="Google Shape;265;p20"/>
          <p:cNvSpPr txBox="1"/>
          <p:nvPr>
            <p:ph idx="1" type="body"/>
          </p:nvPr>
        </p:nvSpPr>
        <p:spPr>
          <a:xfrm>
            <a:off x="2910900" y="496825"/>
            <a:ext cx="3322200" cy="118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Suivi :</a:t>
            </a:r>
            <a:endParaRPr b="1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fr" sz="1000"/>
              <a:t>Projet réalisé en KANBAN (AGILE)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fr" sz="1000"/>
              <a:t>4H de réunion répartie par semaine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fr" sz="1000"/>
              <a:t>Versionnage sur git - branch dev - branch master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	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6" name="Google Shape;266;p20"/>
          <p:cNvSpPr txBox="1"/>
          <p:nvPr/>
        </p:nvSpPr>
        <p:spPr>
          <a:xfrm>
            <a:off x="6096000" y="1836050"/>
            <a:ext cx="24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4468925" y="1207425"/>
            <a:ext cx="25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6176975" y="496825"/>
            <a:ext cx="27756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Ecrans: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 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Création d’un compte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Compte connecté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Affichage des posts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Affichage de tous les posts sous forme de grille avec nombre de likes/commentaires.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Affichage d’un post en détail avec tous ses likes/commentaires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6176975" y="2764450"/>
            <a:ext cx="2532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venir: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Répondre aux commentaires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Liker des commentaires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Follow  / Unfollow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Mot de passe oublié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connecter avec le compte facebook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2910900" y="1678525"/>
            <a:ext cx="33222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Contenu :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Architecture MVC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Base de donnée mysql (version 8.0.25)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Authentification utilisateur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Création de compte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Création de post associés au compte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fr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Commentaire/like/dislike des posts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4811675" y="165575"/>
            <a:ext cx="19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Cahier des charges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outils</a:t>
            </a:r>
            <a:endParaRPr/>
          </a:p>
        </p:txBody>
      </p:sp>
      <p:pic>
        <p:nvPicPr>
          <p:cNvPr id="277" name="Google Shape;2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475" y="3884450"/>
            <a:ext cx="870951" cy="87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975" y="3457126"/>
            <a:ext cx="1725600" cy="1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25" y="1823807"/>
            <a:ext cx="1725600" cy="130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525" y="1986432"/>
            <a:ext cx="1692625" cy="105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651" y="3722904"/>
            <a:ext cx="2127176" cy="128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8188" y="1932675"/>
            <a:ext cx="969614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9889" y="1986415"/>
            <a:ext cx="91412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3975" y="3506000"/>
            <a:ext cx="1304750" cy="13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1"/>
          <p:cNvSpPr txBox="1"/>
          <p:nvPr/>
        </p:nvSpPr>
        <p:spPr>
          <a:xfrm>
            <a:off x="1044275" y="1358075"/>
            <a:ext cx="165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Gestion du projet </a:t>
            </a:r>
            <a:endParaRPr b="1"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1530250" y="3950613"/>
            <a:ext cx="134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des APIs</a:t>
            </a:r>
            <a:endParaRPr b="1"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3282138" y="3457125"/>
            <a:ext cx="150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Templates front</a:t>
            </a:r>
            <a:endParaRPr b="1"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3863550" y="1358075"/>
            <a:ext cx="190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Gestion des versions</a:t>
            </a:r>
            <a:endParaRPr b="1"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6974325" y="3051025"/>
            <a:ext cx="20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Ajout de dépendances</a:t>
            </a:r>
            <a:endParaRPr b="1"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5501500" y="3457125"/>
            <a:ext cx="87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I.D.E</a:t>
            </a:r>
            <a:endParaRPr b="1"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6429600" y="1358075"/>
            <a:ext cx="190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Gestion des erreurs</a:t>
            </a:r>
            <a:endParaRPr b="1"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818925" y="10662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Maquettage</a:t>
            </a:r>
            <a:endParaRPr/>
          </a:p>
        </p:txBody>
      </p:sp>
      <p:pic>
        <p:nvPicPr>
          <p:cNvPr descr="offset_comp_267026.jpg" id="297" name="Google Shape;297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98" name="Google Shape;298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99" name="Google Shape;299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00" name="Google Shape;300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01" name="Google Shape;30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9125" y="679837"/>
            <a:ext cx="5058476" cy="4325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2"/>
          <p:cNvSpPr txBox="1"/>
          <p:nvPr/>
        </p:nvSpPr>
        <p:spPr>
          <a:xfrm>
            <a:off x="463825" y="2263950"/>
            <a:ext cx="13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UML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Usecase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Zoning Desktop - Mobile</a:t>
            </a:r>
            <a:endParaRPr/>
          </a:p>
        </p:txBody>
      </p:sp>
      <p:pic>
        <p:nvPicPr>
          <p:cNvPr descr="offset_comp_442889_edtied2.jpg" id="308" name="Google Shape;308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09" name="Google Shape;3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00" y="2436925"/>
            <a:ext cx="4549525" cy="25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050" y="1337375"/>
            <a:ext cx="2252850" cy="37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3"/>
          <p:cNvSpPr txBox="1"/>
          <p:nvPr/>
        </p:nvSpPr>
        <p:spPr>
          <a:xfrm>
            <a:off x="368125" y="1590250"/>
            <a:ext cx="42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Exemple de la page login en Desktop puis Mobile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/>
          <p:nvPr>
            <p:ph type="title"/>
          </p:nvPr>
        </p:nvSpPr>
        <p:spPr>
          <a:xfrm>
            <a:off x="901250" y="970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Wireframe</a:t>
            </a:r>
            <a:r>
              <a:rPr lang="fr"/>
              <a:t> Desktop - Mobile</a:t>
            </a:r>
            <a:endParaRPr/>
          </a:p>
        </p:txBody>
      </p:sp>
      <p:sp>
        <p:nvSpPr>
          <p:cNvPr id="317" name="Google Shape;317;p24"/>
          <p:cNvSpPr txBox="1"/>
          <p:nvPr/>
        </p:nvSpPr>
        <p:spPr>
          <a:xfrm>
            <a:off x="1108750" y="1056050"/>
            <a:ext cx="42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Exemple de la page login en Desktop puis Mobile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25" y="1905450"/>
            <a:ext cx="4990474" cy="31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550" y="834321"/>
            <a:ext cx="3737150" cy="4175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/>
          <p:nvPr>
            <p:ph type="title"/>
          </p:nvPr>
        </p:nvSpPr>
        <p:spPr>
          <a:xfrm>
            <a:off x="1226175" y="185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Conceptuel de Données (Merise)</a:t>
            </a:r>
            <a:endParaRPr/>
          </a:p>
        </p:txBody>
      </p:sp>
      <p:pic>
        <p:nvPicPr>
          <p:cNvPr id="325" name="Google Shape;3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225" y="744750"/>
            <a:ext cx="6084751" cy="430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